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Názov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a dátum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a dátum</a:t>
            </a:r>
          </a:p>
        </p:txBody>
      </p:sp>
      <p:sp>
        <p:nvSpPr>
          <p:cNvPr id="12" name="Názov prezentáci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Názov prezentácie</a:t>
            </a:r>
          </a:p>
        </p:txBody>
      </p:sp>
      <p:sp>
        <p:nvSpPr>
          <p:cNvPr id="13" name="Text úrovne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Podnadpis prezentácie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Číslo snímky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n náz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Názov snímky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Názov snímky</a:t>
            </a:r>
          </a:p>
        </p:txBody>
      </p:sp>
      <p:sp>
        <p:nvSpPr>
          <p:cNvPr id="100" name="Podnadpis snímky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Podnadpis snímky</a:t>
            </a:r>
          </a:p>
        </p:txBody>
      </p:sp>
      <p:sp>
        <p:nvSpPr>
          <p:cNvPr id="101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Názov programu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Názov programu</a:t>
            </a:r>
          </a:p>
        </p:txBody>
      </p:sp>
      <p:sp>
        <p:nvSpPr>
          <p:cNvPr id="109" name="Podnadpis programu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Podnadpis programu</a:t>
            </a:r>
          </a:p>
        </p:txBody>
      </p:sp>
      <p:sp>
        <p:nvSpPr>
          <p:cNvPr id="110" name="Text úrov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Body programu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yhláseni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 úrov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Vyhlásenie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ôležitý fak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nformácia k faktu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Informácia k faktu</a:t>
            </a:r>
          </a:p>
        </p:txBody>
      </p:sp>
      <p:sp>
        <p:nvSpPr>
          <p:cNvPr id="127" name="Text úrovne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100 %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á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Zdroj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Zdroj</a:t>
            </a:r>
          </a:p>
        </p:txBody>
      </p:sp>
      <p:sp>
        <p:nvSpPr>
          <p:cNvPr id="136" name="Text úrov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„Významný citát“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y – 3 na výš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Čiernobiela fotka s pohľadom zospodu na futuristickú obytnú budovu pod zamračenou oblohou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Čiernobiela fotka vonkajšej časti modernej kancelárskej budovy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Čiernobiela fotka modernej architektúry budovy so štruktúrou podobnou mriežke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a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Čiernobiela fotka s pohľadom zospodu na modernú budovu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ázdn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ov a fotka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Čiernobiela fotka svetla a tieňov na bud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Názov prezentáci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Názov prezentácie</a:t>
            </a:r>
          </a:p>
        </p:txBody>
      </p:sp>
      <p:sp>
        <p:nvSpPr>
          <p:cNvPr id="23" name="Autor a dá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a dátum</a:t>
            </a:r>
          </a:p>
        </p:txBody>
      </p:sp>
      <p:sp>
        <p:nvSpPr>
          <p:cNvPr id="24" name="Text úrov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Podnadpis prezentácie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ov a alternatívna fotk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ázov snímky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Názov snímky</a:t>
            </a:r>
          </a:p>
        </p:txBody>
      </p:sp>
      <p:sp>
        <p:nvSpPr>
          <p:cNvPr id="33" name="Text úrov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Podnadpis snímky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Čiernobiela fotka tieňov na betónovej konštrukcii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Číslo snímky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dpis a 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Názov snímky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Názov snímky</a:t>
            </a:r>
          </a:p>
        </p:txBody>
      </p:sp>
      <p:sp>
        <p:nvSpPr>
          <p:cNvPr id="43" name="Podnadpis snímky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Podnadpis snímky</a:t>
            </a:r>
          </a:p>
        </p:txBody>
      </p:sp>
      <p:sp>
        <p:nvSpPr>
          <p:cNvPr id="44" name="Text úrov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úrov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dpis, odrážky a 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ázov snímky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Názov snímky</a:t>
            </a:r>
          </a:p>
        </p:txBody>
      </p:sp>
      <p:sp>
        <p:nvSpPr>
          <p:cNvPr id="61" name="Podnadpis snímky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Podnadpis snímky</a:t>
            </a:r>
          </a:p>
        </p:txBody>
      </p:sp>
      <p:sp>
        <p:nvSpPr>
          <p:cNvPr id="62" name="Text úrov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Detailná čiernobiela fotka budovy so zložitou architektúrou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dpis, odrážky a malé živé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Názov snímky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Názov snímky</a:t>
            </a:r>
          </a:p>
        </p:txBody>
      </p:sp>
      <p:sp>
        <p:nvSpPr>
          <p:cNvPr id="72" name="Podnadpis snímky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Podnadpis snímky</a:t>
            </a:r>
          </a:p>
        </p:txBody>
      </p:sp>
      <p:sp>
        <p:nvSpPr>
          <p:cNvPr id="73" name="Text úrov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dpis, odrážky a veľké živé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Názov snímky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Názov snímky</a:t>
            </a:r>
          </a:p>
        </p:txBody>
      </p:sp>
      <p:sp>
        <p:nvSpPr>
          <p:cNvPr id="82" name="Podnadpis snímky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Podnadpis snímky</a:t>
            </a:r>
          </a:p>
        </p:txBody>
      </p:sp>
      <p:sp>
        <p:nvSpPr>
          <p:cNvPr id="83" name="Text úrov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kci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Názov sekci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Názov sekcie</a:t>
            </a:r>
          </a:p>
        </p:txBody>
      </p:sp>
      <p:sp>
        <p:nvSpPr>
          <p:cNvPr id="92" name="Číslo snímky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ázov snímky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Názov snímky</a:t>
            </a:r>
          </a:p>
        </p:txBody>
      </p:sp>
      <p:sp>
        <p:nvSpPr>
          <p:cNvPr id="3" name="Text úrov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odrážky na snímke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Číslo snímky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hyperlink" Target="http://www.drgo.sk/Odborn%C3%A1%20sp%C3%B4sobilos%C5%A5%20v%20elektrotechnike%201.%C4%8Das%C5%A5.pdf" TargetMode="External"/><Relationship Id="rId4" Type="http://schemas.openxmlformats.org/officeDocument/2006/relationships/hyperlink" Target="https://elektrotechnika1.estranky.sk/clanky/vyhlaska-508/kvalifikacia-osob-pre-obsluhu-a-pracu-na-elektrickych-zariadeniach.html?utm_source=chatgpt.com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slide" Target="slide2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2.xml"/><Relationship Id="rId9" Type="http://schemas.openxmlformats.org/officeDocument/2006/relationships/slide" Target="slide13.xml"/><Relationship Id="rId10" Type="http://schemas.openxmlformats.org/officeDocument/2006/relationships/slide" Target="slide1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Zachariáš Juriš 4.A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Zachariáš Juriš 4.AI</a:t>
            </a:r>
          </a:p>
        </p:txBody>
      </p:sp>
      <p:sp>
        <p:nvSpPr>
          <p:cNvPr id="172" name="Elektrotechnická spôsobilosť cvičeni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Elektrotechnická spôsobilosť cvičenie</a:t>
            </a:r>
          </a:p>
        </p:txBody>
      </p:sp>
      <p:sp>
        <p:nvSpPr>
          <p:cNvPr id="173" name="1. polrok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lnSpc>
                <a:spcPct val="80000"/>
              </a:lnSpc>
              <a:defRPr spc="-170" sz="8500"/>
            </a:lvl1pPr>
          </a:lstStyle>
          <a:p>
            <a:pPr/>
            <a:r>
              <a:t>1. polrok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Kvalifikácia osôb pre obsluhu a prácu na elektrických zariadeni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170402">
              <a:defRPr spc="-111" sz="5568"/>
            </a:lvl1pPr>
          </a:lstStyle>
          <a:p>
            <a:pPr/>
            <a:r>
              <a:t>Kvalifikácia osôb pre obsluhu a prácu na elektrických zariadeniach</a:t>
            </a:r>
          </a:p>
        </p:txBody>
      </p:sp>
      <p:sp>
        <p:nvSpPr>
          <p:cNvPr id="208" name="Laik…"/>
          <p:cNvSpPr txBox="1"/>
          <p:nvPr>
            <p:ph type="body" sz="half" idx="1"/>
          </p:nvPr>
        </p:nvSpPr>
        <p:spPr>
          <a:xfrm>
            <a:off x="1206500" y="3044427"/>
            <a:ext cx="9675462" cy="9182627"/>
          </a:xfrm>
          <a:prstGeom prst="rect">
            <a:avLst/>
          </a:prstGeom>
        </p:spPr>
        <p:txBody>
          <a:bodyPr/>
          <a:lstStyle/>
          <a:p>
            <a:pPr lvl="1" marL="0" indent="393192" defTabSz="2096971">
              <a:spcBef>
                <a:spcPts val="3800"/>
              </a:spcBef>
              <a:buSzTx/>
              <a:buNone/>
              <a:defRPr b="1" sz="4128"/>
            </a:pPr>
            <a:r>
              <a:t>Laik</a:t>
            </a:r>
          </a:p>
          <a:p>
            <a:pPr lvl="1" marL="0" indent="393192" defTabSz="2096971">
              <a:spcBef>
                <a:spcPts val="3800"/>
              </a:spcBef>
              <a:buSzTx/>
              <a:buNone/>
              <a:defRPr sz="4128"/>
            </a:pPr>
            <a:r>
              <a:t>Osoba bez znalostí a odbornosti vo vzťahu k elektrickým zariadeniam.</a:t>
            </a:r>
          </a:p>
          <a:p>
            <a:pPr marL="0" indent="0" defTabSz="2096971">
              <a:spcBef>
                <a:spcPts val="3800"/>
              </a:spcBef>
              <a:buSzTx/>
              <a:buNone/>
              <a:defRPr sz="4128"/>
            </a:pPr>
            <a:r>
              <a:t>Čo môže laik:</a:t>
            </a:r>
          </a:p>
          <a:p>
            <a:pPr lvl="1" marL="1605534" indent="-1092200" defTabSz="2096971">
              <a:spcBef>
                <a:spcPts val="3800"/>
              </a:spcBef>
              <a:buFont typeface="Times Roman"/>
              <a:buChar char="◦"/>
              <a:defRPr sz="4128"/>
            </a:pPr>
            <a:r>
              <a:t>Obsluha jednoduchých zariadení mn a nn, ak nehrozí úraz prúdom.</a:t>
            </a:r>
          </a:p>
          <a:p>
            <a:pPr lvl="1" marL="1605534" indent="-1092200" defTabSz="2096971">
              <a:spcBef>
                <a:spcPts val="3800"/>
              </a:spcBef>
              <a:buFont typeface="Times Roman"/>
              <a:buChar char="◦"/>
              <a:defRPr sz="4128"/>
            </a:pPr>
            <a:r>
              <a:t>Práca v blízkosti častí pod napätím pri dodržaní bezpečných vzdialeností (STN 34 3108).</a:t>
            </a:r>
          </a:p>
          <a:p>
            <a:pPr lvl="1" marL="1605534" indent="-1092200" defTabSz="2096971">
              <a:spcBef>
                <a:spcPts val="3800"/>
              </a:spcBef>
              <a:buFont typeface="Times Roman"/>
              <a:buChar char="◦"/>
              <a:defRPr sz="4128"/>
            </a:pPr>
            <a:r>
              <a:t>Ostatné úkony len so súhlasom zodpovednej osoby.</a:t>
            </a:r>
          </a:p>
        </p:txBody>
      </p:sp>
      <p:sp>
        <p:nvSpPr>
          <p:cNvPr id="209" name="Poučená osoba…"/>
          <p:cNvSpPr txBox="1"/>
          <p:nvPr/>
        </p:nvSpPr>
        <p:spPr>
          <a:xfrm>
            <a:off x="11430701" y="3044427"/>
            <a:ext cx="12433887" cy="9182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2048204">
              <a:spcBef>
                <a:spcPts val="3700"/>
              </a:spcBef>
              <a:defRPr b="1" sz="4032"/>
            </a:pPr>
            <a:r>
              <a:t>Poučená osoba</a:t>
            </a:r>
          </a:p>
          <a:p>
            <a:pPr lvl="1" indent="384047" defTabSz="2048204">
              <a:spcBef>
                <a:spcPts val="3700"/>
              </a:spcBef>
              <a:defRPr sz="4032"/>
            </a:pPr>
            <a:r>
              <a:t>Osoba poučená znalými osobami o rizikách elektriny (§ 20 Vyhl. č. 508/2009 Z. z.).</a:t>
            </a:r>
          </a:p>
          <a:p>
            <a:pPr defTabSz="2048204">
              <a:spcBef>
                <a:spcPts val="3700"/>
              </a:spcBef>
              <a:defRPr sz="4032"/>
            </a:pPr>
            <a:r>
              <a:t>Čo môže poučená osoba:</a:t>
            </a:r>
          </a:p>
          <a:p>
            <a:pPr lvl="1" marL="1568195" indent="-1066800" defTabSz="2048204">
              <a:spcBef>
                <a:spcPts val="3700"/>
              </a:spcBef>
              <a:buSzPct val="123000"/>
              <a:buFont typeface="Times Roman"/>
              <a:buChar char="◦"/>
              <a:defRPr sz="4032"/>
            </a:pPr>
            <a:r>
              <a:t>Obsluha jednoduchých zariadení všetkých napätí s ochrannými pomôckami.</a:t>
            </a:r>
          </a:p>
          <a:p>
            <a:pPr lvl="1" marL="1568195" indent="-1066800" defTabSz="2048204">
              <a:spcBef>
                <a:spcPts val="3700"/>
              </a:spcBef>
              <a:buSzPct val="123000"/>
              <a:buFont typeface="Times Roman"/>
              <a:buChar char="◦"/>
              <a:defRPr sz="4032"/>
            </a:pPr>
            <a:r>
              <a:t>Práca podľa pokynov na inštaláciách nn bez napätia.</a:t>
            </a:r>
          </a:p>
          <a:p>
            <a:pPr lvl="1" marL="1568195" indent="-1066800" defTabSz="2048204">
              <a:spcBef>
                <a:spcPts val="3700"/>
              </a:spcBef>
              <a:buSzPct val="123000"/>
              <a:buFont typeface="Times Roman"/>
              <a:buChar char="◦"/>
              <a:defRPr sz="4032"/>
            </a:pPr>
            <a:r>
              <a:t>Práca s dohľadom v blízkosti živých častí </a:t>
            </a:r>
            <a:br/>
            <a:r>
              <a:t>(&gt; 20 cm).</a:t>
            </a:r>
          </a:p>
          <a:p>
            <a:pPr lvl="1" marL="1568195" indent="-1066800" defTabSz="2048204">
              <a:spcBef>
                <a:spcPts val="3700"/>
              </a:spcBef>
              <a:buSzPct val="123000"/>
              <a:buFont typeface="Times Roman"/>
              <a:buChar char="◦"/>
              <a:defRPr sz="4032"/>
            </a:pPr>
            <a:r>
              <a:t>Merať zariadenia pri informatívnych skúškach.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Znalá osoba…"/>
          <p:cNvSpPr txBox="1"/>
          <p:nvPr>
            <p:ph type="body" sz="half" idx="1"/>
          </p:nvPr>
        </p:nvSpPr>
        <p:spPr>
          <a:xfrm>
            <a:off x="1206499" y="1594294"/>
            <a:ext cx="10637782" cy="10527412"/>
          </a:xfrm>
          <a:prstGeom prst="rect">
            <a:avLst/>
          </a:prstGeom>
        </p:spPr>
        <p:txBody>
          <a:bodyPr anchor="ctr"/>
          <a:lstStyle/>
          <a:p>
            <a:pPr marL="0" indent="0" defTabSz="2096971">
              <a:spcBef>
                <a:spcPts val="3800"/>
              </a:spcBef>
              <a:buSzTx/>
              <a:buNone/>
              <a:defRPr b="1" sz="4128"/>
            </a:pPr>
            <a:r>
              <a:t>Znalá osoba</a:t>
            </a:r>
          </a:p>
          <a:p>
            <a:pPr marL="0" indent="0" defTabSz="2096971">
              <a:spcBef>
                <a:spcPts val="3800"/>
              </a:spcBef>
              <a:buSzTx/>
              <a:buNone/>
              <a:defRPr sz="4128"/>
            </a:pPr>
            <a:r>
              <a:t>Osoba s elektrotechnickým vzdelaním a praxou (§ 21 Vyhl. č. 508/2009 Z. z.).</a:t>
            </a:r>
          </a:p>
          <a:p>
            <a:pPr marL="0" indent="0" defTabSz="2096971">
              <a:spcBef>
                <a:spcPts val="3800"/>
              </a:spcBef>
              <a:buSzTx/>
              <a:buNone/>
              <a:defRPr sz="4128"/>
            </a:pPr>
            <a:r>
              <a:t>Čo môže znalá osoba:</a:t>
            </a:r>
          </a:p>
          <a:p>
            <a:pPr lvl="1" marL="1605534" indent="-1092200" defTabSz="2096971">
              <a:spcBef>
                <a:spcPts val="3800"/>
              </a:spcBef>
              <a:buFont typeface="Times Roman"/>
              <a:buChar char="◦"/>
              <a:defRPr sz="4128"/>
            </a:pPr>
            <a:r>
              <a:t>Obsluha všetkých elektrických zariadení.</a:t>
            </a:r>
          </a:p>
          <a:p>
            <a:pPr lvl="1" marL="1605534" indent="-1092200" defTabSz="2096971">
              <a:spcBef>
                <a:spcPts val="3800"/>
              </a:spcBef>
              <a:buFont typeface="Times Roman"/>
              <a:buChar char="◦"/>
              <a:defRPr sz="4128"/>
            </a:pPr>
            <a:r>
              <a:t>Práca na inštaláciách nn bez napätia – samostatne.</a:t>
            </a:r>
          </a:p>
          <a:p>
            <a:pPr lvl="1" marL="1605534" indent="-1092200" defTabSz="2096971">
              <a:spcBef>
                <a:spcPts val="3800"/>
              </a:spcBef>
              <a:buFont typeface="Times Roman"/>
              <a:buChar char="◦"/>
              <a:defRPr sz="4128"/>
            </a:pPr>
            <a:r>
              <a:t>Práca v blízkosti živých častí pod napätím – s dohľadom.</a:t>
            </a:r>
          </a:p>
          <a:p>
            <a:pPr lvl="1" marL="1605534" indent="-1092200" defTabSz="2096971">
              <a:spcBef>
                <a:spcPts val="3800"/>
              </a:spcBef>
              <a:buFont typeface="Times Roman"/>
              <a:buChar char="◦"/>
              <a:defRPr sz="4128"/>
            </a:pPr>
            <a:r>
              <a:t>Práca na vn/vvn inštaláciách bez napätia – samostatne; v blízkosti pod napätím – pod dozorom.</a:t>
            </a:r>
          </a:p>
        </p:txBody>
      </p:sp>
      <p:sp>
        <p:nvSpPr>
          <p:cNvPr id="212" name="Znalá osoba s vyššou kvalifikáciou…"/>
          <p:cNvSpPr txBox="1"/>
          <p:nvPr/>
        </p:nvSpPr>
        <p:spPr>
          <a:xfrm>
            <a:off x="12399331" y="1773891"/>
            <a:ext cx="11382694" cy="563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1926287">
              <a:spcBef>
                <a:spcPts val="3500"/>
              </a:spcBef>
              <a:defRPr b="1" sz="3792"/>
            </a:pPr>
            <a:r>
              <a:t>Znalá osoba s vyššou kvalifikáciou</a:t>
            </a:r>
          </a:p>
          <a:p>
            <a:pPr lvl="1" marL="1474851" indent="-1003300" defTabSz="1926287">
              <a:spcBef>
                <a:spcPts val="3500"/>
              </a:spcBef>
              <a:buSzPct val="123000"/>
              <a:buFont typeface="Times Roman"/>
              <a:buChar char="◦"/>
              <a:defRPr sz="3792"/>
            </a:pPr>
            <a:r>
              <a:t>Osoba s odbornou praxou a vyššou spôsobilosťou (§ 22, § 23, § 24 Vyhl. č. 508/2009 Z. z.).</a:t>
            </a:r>
          </a:p>
          <a:p>
            <a:pPr defTabSz="1926287">
              <a:spcBef>
                <a:spcPts val="3500"/>
              </a:spcBef>
              <a:defRPr sz="3792"/>
            </a:pPr>
            <a:r>
              <a:t>Čo môže:</a:t>
            </a:r>
          </a:p>
          <a:p>
            <a:pPr lvl="1" marL="1474851" indent="-1003300" defTabSz="1926287">
              <a:spcBef>
                <a:spcPts val="3500"/>
              </a:spcBef>
              <a:buSzPct val="123000"/>
              <a:buFont typeface="Times Roman"/>
              <a:buChar char="◦"/>
              <a:defRPr sz="3792"/>
            </a:pPr>
            <a:r>
              <a:t>Akákoľvek obsluha a práca na zariadeniach.</a:t>
            </a:r>
          </a:p>
          <a:p>
            <a:pPr lvl="1" marL="1474851" indent="-1003300" defTabSz="1926287">
              <a:spcBef>
                <a:spcPts val="3500"/>
              </a:spcBef>
              <a:buSzPct val="123000"/>
              <a:buFont typeface="Times Roman"/>
              <a:buChar char="◦"/>
              <a:defRPr sz="3792"/>
            </a:pPr>
            <a:r>
              <a:t>Riadenie, dohľad a posudzovanie rizík.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Napäťové pásma"/>
          <p:cNvSpPr txBox="1"/>
          <p:nvPr>
            <p:ph type="title"/>
          </p:nvPr>
        </p:nvSpPr>
        <p:spPr>
          <a:xfrm>
            <a:off x="1206500" y="397576"/>
            <a:ext cx="21971000" cy="1433164"/>
          </a:xfrm>
          <a:prstGeom prst="rect">
            <a:avLst/>
          </a:prstGeom>
        </p:spPr>
        <p:txBody>
          <a:bodyPr/>
          <a:lstStyle>
            <a:lvl1pPr defTabSz="1828754">
              <a:defRPr spc="-174" sz="8700"/>
            </a:lvl1pPr>
          </a:lstStyle>
          <a:p>
            <a:pPr/>
            <a:r>
              <a:t>Napäťové pásma</a:t>
            </a:r>
          </a:p>
        </p:txBody>
      </p:sp>
      <p:sp>
        <p:nvSpPr>
          <p:cNvPr id="215" name="Elektrické inštalácie sú podľa STN 33 0110:2000 rozdelené do dvoch napäťových pásiem.…"/>
          <p:cNvSpPr txBox="1"/>
          <p:nvPr>
            <p:ph type="body" idx="21"/>
          </p:nvPr>
        </p:nvSpPr>
        <p:spPr>
          <a:xfrm>
            <a:off x="1206500" y="2115392"/>
            <a:ext cx="21971001" cy="19162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1731220">
              <a:lnSpc>
                <a:spcPct val="90000"/>
              </a:lnSpc>
              <a:spcBef>
                <a:spcPts val="3100"/>
              </a:spcBef>
              <a:defRPr b="0" sz="3407"/>
            </a:pPr>
            <a:r>
              <a:t>Elektrické inštalácie sú podľa </a:t>
            </a:r>
            <a:r>
              <a:rPr b="1"/>
              <a:t>STN 33 0110:2000</a:t>
            </a:r>
            <a:r>
              <a:t> rozdelené do </a:t>
            </a:r>
            <a:r>
              <a:rPr b="1"/>
              <a:t>dvoch napäťových pásiem</a:t>
            </a:r>
            <a:r>
              <a:t>.</a:t>
            </a:r>
          </a:p>
          <a:p>
            <a:pPr defTabSz="1731220">
              <a:lnSpc>
                <a:spcPct val="90000"/>
              </a:lnSpc>
              <a:spcBef>
                <a:spcPts val="3100"/>
              </a:spcBef>
              <a:defRPr b="0" sz="3407"/>
            </a:pPr>
            <a:r>
              <a:t>Rozdelenie slúži na určenie pravidiel ochrany pred zásahom elektrickým prúdom a špecifických požiadaviek pre jednotlivé aplikácie.</a:t>
            </a:r>
          </a:p>
        </p:txBody>
      </p:sp>
      <p:sp>
        <p:nvSpPr>
          <p:cNvPr id="216" name="Pásmo I…"/>
          <p:cNvSpPr txBox="1"/>
          <p:nvPr>
            <p:ph type="body" sz="half" idx="1"/>
          </p:nvPr>
        </p:nvSpPr>
        <p:spPr>
          <a:xfrm>
            <a:off x="1190178" y="4316280"/>
            <a:ext cx="10611833" cy="8777719"/>
          </a:xfrm>
          <a:prstGeom prst="rect">
            <a:avLst/>
          </a:prstGeom>
        </p:spPr>
        <p:txBody>
          <a:bodyPr/>
          <a:lstStyle/>
          <a:p>
            <a:pPr marL="0" indent="0" defTabSz="1828754">
              <a:spcBef>
                <a:spcPts val="3300"/>
              </a:spcBef>
              <a:buSzTx/>
              <a:buNone/>
              <a:defRPr b="1" sz="3600"/>
            </a:pPr>
            <a:r>
              <a:t>Pásmo I </a:t>
            </a:r>
            <a:endParaRPr b="0"/>
          </a:p>
          <a:p>
            <a:pPr lvl="1" marL="1400175" indent="-952500" defTabSz="1828754">
              <a:spcBef>
                <a:spcPts val="3300"/>
              </a:spcBef>
              <a:buFont typeface="Times Roman"/>
              <a:buChar char="◦"/>
              <a:defRPr sz="3600"/>
            </a:pPr>
            <a:r>
              <a:t>Zariadenia a inštalácie, kde je ochrana zabezpečená </a:t>
            </a:r>
            <a:r>
              <a:rPr b="1"/>
              <a:t>hodnotou napätia</a:t>
            </a:r>
            <a:r>
              <a:t>.</a:t>
            </a:r>
          </a:p>
          <a:p>
            <a:pPr lvl="1" marL="1400175" indent="-952500" defTabSz="1828754">
              <a:spcBef>
                <a:spcPts val="3300"/>
              </a:spcBef>
              <a:buFont typeface="Times Roman"/>
              <a:buChar char="◦"/>
              <a:defRPr sz="3600"/>
            </a:pPr>
            <a:r>
              <a:t>Napätie je často </a:t>
            </a:r>
            <a:r>
              <a:t>obmedzené z prevádzkových dôvodov</a:t>
            </a:r>
            <a:r>
              <a:t> (napr. nízke riziko úrazu).</a:t>
            </a:r>
          </a:p>
          <a:p>
            <a:pPr marL="0" indent="0" defTabSz="1828754">
              <a:spcBef>
                <a:spcPts val="3300"/>
              </a:spcBef>
              <a:buSzTx/>
              <a:buNone/>
              <a:defRPr sz="3600"/>
            </a:pPr>
            <a:r>
              <a:t>Použitie:</a:t>
            </a:r>
          </a:p>
          <a:p>
            <a:pPr lvl="1" marL="1400175" indent="-952500" defTabSz="1828754">
              <a:spcBef>
                <a:spcPts val="3300"/>
              </a:spcBef>
              <a:buFont typeface="Times Roman"/>
              <a:buChar char="◦"/>
              <a:defRPr sz="3600"/>
            </a:pPr>
            <a:r>
              <a:t>Telekomunikačné, signalizačné, bezpečnostné a riadiace systémy.</a:t>
            </a:r>
          </a:p>
          <a:p>
            <a:pPr lvl="1" marL="1400175" indent="-952500" defTabSz="1828754">
              <a:spcBef>
                <a:spcPts val="3300"/>
              </a:spcBef>
              <a:buFont typeface="Times Roman"/>
              <a:buChar char="◦"/>
              <a:defRPr sz="3600"/>
            </a:pPr>
            <a:r>
              <a:t>Systémy s bezpečným malým napätím: </a:t>
            </a:r>
            <a:r>
              <a:rPr b="1"/>
              <a:t>SELV</a:t>
            </a:r>
            <a:r>
              <a:t>, </a:t>
            </a:r>
            <a:r>
              <a:rPr b="1"/>
              <a:t>PELV</a:t>
            </a:r>
            <a:r>
              <a:t>.</a:t>
            </a:r>
          </a:p>
          <a:p>
            <a:pPr lvl="1" marL="1400175" indent="-952500" defTabSz="1828754">
              <a:spcBef>
                <a:spcPts val="3300"/>
              </a:spcBef>
              <a:buFont typeface="Times Roman"/>
              <a:buChar char="◦"/>
              <a:defRPr sz="3600"/>
            </a:pPr>
            <a:r>
              <a:t>N</a:t>
            </a:r>
            <a:r>
              <a:t>apätia do 50 V AC alebo 120 V DC.</a:t>
            </a:r>
          </a:p>
        </p:txBody>
      </p:sp>
      <p:sp>
        <p:nvSpPr>
          <p:cNvPr id="217" name="Pásmo II…"/>
          <p:cNvSpPr txBox="1"/>
          <p:nvPr/>
        </p:nvSpPr>
        <p:spPr>
          <a:xfrm>
            <a:off x="12121869" y="4315710"/>
            <a:ext cx="11437970" cy="89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877520">
              <a:spcBef>
                <a:spcPts val="3400"/>
              </a:spcBef>
              <a:defRPr sz="3696"/>
            </a:pPr>
            <a:r>
              <a:rPr b="1"/>
              <a:t>Pásmo II</a:t>
            </a:r>
            <a:r>
              <a:t> </a:t>
            </a:r>
          </a:p>
          <a:p>
            <a:pPr lvl="1" marL="1437512" indent="-977900" defTabSz="1877520">
              <a:spcBef>
                <a:spcPts val="3400"/>
              </a:spcBef>
              <a:buSzPct val="123000"/>
              <a:buFont typeface="Times Roman"/>
              <a:buChar char="◦"/>
              <a:defRPr sz="3696"/>
            </a:pPr>
            <a:r>
              <a:t>Zariadenia a inštalácie používané v domových, obchodných a priemyselných sieťach.</a:t>
            </a:r>
          </a:p>
          <a:p>
            <a:pPr lvl="1" marL="1437512" indent="-977900" defTabSz="1877520">
              <a:spcBef>
                <a:spcPts val="3400"/>
              </a:spcBef>
              <a:buSzPct val="123000"/>
              <a:buFont typeface="Times Roman"/>
              <a:buChar char="◦"/>
              <a:defRPr sz="3696"/>
            </a:pPr>
            <a:r>
              <a:t>Zahŕňa </a:t>
            </a:r>
            <a:r>
              <a:t>všetky napätia verejných distribučných sietí</a:t>
            </a:r>
            <a:r>
              <a:t> v rôznych štátoch.</a:t>
            </a:r>
          </a:p>
          <a:p>
            <a:pPr defTabSz="1877520">
              <a:spcBef>
                <a:spcPts val="3400"/>
              </a:spcBef>
              <a:defRPr sz="3696"/>
            </a:pPr>
            <a:r>
              <a:t>Použitie:</a:t>
            </a:r>
          </a:p>
          <a:p>
            <a:pPr lvl="1" marL="1437512" indent="-977900" defTabSz="1877520">
              <a:spcBef>
                <a:spcPts val="3400"/>
              </a:spcBef>
              <a:buSzPct val="123000"/>
              <a:buFont typeface="Times Roman"/>
              <a:buChar char="◦"/>
              <a:defRPr sz="3696"/>
            </a:pPr>
            <a:r>
              <a:t>Rozvody v budovách a vonkajšie siete.</a:t>
            </a:r>
          </a:p>
          <a:p>
            <a:pPr lvl="1" marL="1437512" indent="-977900" defTabSz="1877520">
              <a:spcBef>
                <a:spcPts val="3400"/>
              </a:spcBef>
              <a:buSzPct val="123000"/>
              <a:buFont typeface="Times Roman"/>
              <a:buChar char="◦"/>
              <a:defRPr sz="3696"/>
            </a:pPr>
            <a:r>
              <a:t>Napätia od 50 V AC do 1 000 V AC alebo od 120 V DC do 1 500 V DC.</a:t>
            </a:r>
          </a:p>
          <a:p>
            <a:pPr lvl="1" marL="1437512" indent="-977900" defTabSz="1877520">
              <a:spcBef>
                <a:spcPts val="3400"/>
              </a:spcBef>
              <a:buSzPct val="123000"/>
              <a:buFont typeface="Times Roman"/>
              <a:buChar char="◦"/>
              <a:defRPr sz="3696"/>
            </a:pPr>
            <a:r>
              <a:t>Napríklad b</a:t>
            </a:r>
            <a:r>
              <a:t>ežné elektrické rozvody v domácnostiach (230 V AC ± 10 %).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abuľky napäťových pásiem"/>
          <p:cNvSpPr txBox="1"/>
          <p:nvPr>
            <p:ph type="title"/>
          </p:nvPr>
        </p:nvSpPr>
        <p:spPr>
          <a:xfrm>
            <a:off x="749504" y="694789"/>
            <a:ext cx="12632229" cy="1960251"/>
          </a:xfrm>
          <a:prstGeom prst="rect">
            <a:avLst/>
          </a:prstGeom>
        </p:spPr>
        <p:txBody>
          <a:bodyPr/>
          <a:lstStyle>
            <a:lvl1pPr defTabSz="2194505">
              <a:defRPr spc="-153" sz="7650"/>
            </a:lvl1pPr>
          </a:lstStyle>
          <a:p>
            <a:pPr/>
            <a:r>
              <a:t>Tabuľky napäťových pásiem</a:t>
            </a:r>
          </a:p>
        </p:txBody>
      </p:sp>
      <p:pic>
        <p:nvPicPr>
          <p:cNvPr id="220" name="Detailná čiernobiela fotka budovy so zložitou architektúrou" descr="Detailná čiernobiela fotka budovy so zložitou architektúrou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191999" y="5010896"/>
            <a:ext cx="10922002" cy="3694208"/>
          </a:xfrm>
          <a:prstGeom prst="rect">
            <a:avLst/>
          </a:prstGeom>
        </p:spPr>
      </p:pic>
      <p:pic>
        <p:nvPicPr>
          <p:cNvPr id="221" name="Detailná čiernobiela fotka budovy so zložitou architektúrou" descr="Detailná čiernobiela fotka budovy so zložitou architektúrou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71701" y="5034325"/>
            <a:ext cx="11011154" cy="369429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Napäťové pásma pre striedavé napätia"/>
          <p:cNvSpPr txBox="1"/>
          <p:nvPr/>
        </p:nvSpPr>
        <p:spPr>
          <a:xfrm>
            <a:off x="13183465" y="8859777"/>
            <a:ext cx="8883905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/>
            </a:lvl1pPr>
          </a:lstStyle>
          <a:p>
            <a:pPr/>
            <a:r>
              <a:t>Napäťové pásma pre striedavé napätia</a:t>
            </a:r>
          </a:p>
        </p:txBody>
      </p:sp>
      <p:sp>
        <p:nvSpPr>
          <p:cNvPr id="223" name="Napäťové pásma pre jednosmerné napätia"/>
          <p:cNvSpPr txBox="1"/>
          <p:nvPr/>
        </p:nvSpPr>
        <p:spPr>
          <a:xfrm>
            <a:off x="616184" y="8859777"/>
            <a:ext cx="1092200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/>
            </a:lvl1pPr>
          </a:lstStyle>
          <a:p>
            <a:pPr/>
            <a:r>
              <a:t>Napäťové pásma pre jednosmerné napätia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Zdroje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Zdroje:</a:t>
            </a:r>
          </a:p>
        </p:txBody>
      </p:sp>
      <p:sp>
        <p:nvSpPr>
          <p:cNvPr id="226" name="Učebnica: Odborná spôsobilosť v elektrotechnik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Učebnica: Odborná spôsobilosť v elektrotechnike 1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https://elektrotechnika1.estranky.sk/clanky/vyhlaska-508/kvalifikacia-osob-pre-obsluhu-a-pracu-na-elektrickych-zariadeniach.html?utm_source=chatgpt.com</a:t>
            </a:r>
          </a:p>
          <a:p>
            <a:pPr/>
            <a:r>
              <a:t>Vlastné poznámky z 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Ďakujem za pozornosť :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Ďakujem za pozornosť :)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sah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Obsah:</a:t>
            </a:r>
          </a:p>
        </p:txBody>
      </p:sp>
      <p:sp>
        <p:nvSpPr>
          <p:cNvPr id="176" name="Bezpečnostné značky na elektrických zariadeniach…"/>
          <p:cNvSpPr txBox="1"/>
          <p:nvPr>
            <p:ph type="body" idx="1"/>
          </p:nvPr>
        </p:nvSpPr>
        <p:spPr>
          <a:xfrm>
            <a:off x="1206500" y="3526287"/>
            <a:ext cx="21971000" cy="8978229"/>
          </a:xfrm>
          <a:prstGeom prst="rect">
            <a:avLst/>
          </a:prstGeom>
        </p:spPr>
        <p:txBody>
          <a:bodyPr/>
          <a:lstStyle/>
          <a:p>
            <a:pPr defTabSz="2316421">
              <a:lnSpc>
                <a:spcPct val="90000"/>
              </a:lnSpc>
              <a:spcBef>
                <a:spcPts val="4200"/>
              </a:spcBef>
              <a:defRPr spc="0" sz="4560"/>
            </a:pPr>
            <a:r>
              <a:rPr u="sng">
                <a:hlinkClick r:id="rId3" invalidUrl="" action="ppaction://hlinksldjump" tgtFrame="" tooltip="" history="1" highlightClick="0" endSnd="0"/>
              </a:rPr>
              <a:t>Bezpečnostné značky na elektrických zariadeniach</a:t>
            </a:r>
          </a:p>
          <a:p>
            <a:pPr defTabSz="2316421">
              <a:lnSpc>
                <a:spcPct val="90000"/>
              </a:lnSpc>
              <a:spcBef>
                <a:spcPts val="4200"/>
              </a:spcBef>
              <a:defRPr spc="0" sz="4560"/>
            </a:pPr>
            <a:r>
              <a:rPr u="sng">
                <a:hlinkClick r:id="rId4" invalidUrl="" action="ppaction://hlinksldjump" tgtFrame="" tooltip="" history="1" highlightClick="0" endSnd="0"/>
              </a:rPr>
              <a:t>Práca pod dozorom</a:t>
            </a:r>
          </a:p>
          <a:p>
            <a:pPr defTabSz="2316421">
              <a:lnSpc>
                <a:spcPct val="90000"/>
              </a:lnSpc>
              <a:spcBef>
                <a:spcPts val="4200"/>
              </a:spcBef>
              <a:defRPr spc="0" sz="4560"/>
            </a:pPr>
            <a:r>
              <a:rPr u="sng">
                <a:hlinkClick r:id="rId5" invalidUrl="" action="ppaction://hlinksldjump" tgtFrame="" tooltip="" history="1" highlightClick="0" endSnd="0"/>
              </a:rPr>
              <a:t>Práca pod dohľadom</a:t>
            </a:r>
          </a:p>
          <a:p>
            <a:pPr defTabSz="2316421">
              <a:lnSpc>
                <a:spcPct val="90000"/>
              </a:lnSpc>
              <a:spcBef>
                <a:spcPts val="4200"/>
              </a:spcBef>
              <a:defRPr spc="0" sz="4560"/>
            </a:pPr>
            <a:r>
              <a:rPr u="sng">
                <a:hlinkClick r:id="rId6" invalidUrl="" action="ppaction://hlinksldjump" tgtFrame="" tooltip="" history="1" highlightClick="0" endSnd="0"/>
              </a:rPr>
              <a:t>Práca podľa pokynov</a:t>
            </a:r>
          </a:p>
          <a:p>
            <a:pPr defTabSz="2316421">
              <a:lnSpc>
                <a:spcPct val="90000"/>
              </a:lnSpc>
              <a:spcBef>
                <a:spcPts val="4200"/>
              </a:spcBef>
              <a:defRPr spc="0" sz="4560"/>
            </a:pPr>
            <a:r>
              <a:rPr u="sng">
                <a:hlinkClick r:id="rId7" invalidUrl="" action="ppaction://hlinksldjump" tgtFrame="" tooltip="" history="1" highlightClick="0" endSnd="0"/>
              </a:rPr>
              <a:t>Kvalifikácia osôb pre obsluhu a prácu na elektrických zariadeniach</a:t>
            </a:r>
          </a:p>
          <a:p>
            <a:pPr defTabSz="2316421">
              <a:lnSpc>
                <a:spcPct val="90000"/>
              </a:lnSpc>
              <a:spcBef>
                <a:spcPts val="4200"/>
              </a:spcBef>
              <a:defRPr spc="0" sz="4560"/>
            </a:pPr>
            <a:r>
              <a:rPr u="sng">
                <a:hlinkClick r:id="rId8" invalidUrl="" action="ppaction://hlinksldjump" tgtFrame="" tooltip="" history="1" highlightClick="0" endSnd="0"/>
              </a:rPr>
              <a:t>Napäťové pásma</a:t>
            </a:r>
          </a:p>
          <a:p>
            <a:pPr defTabSz="2316421">
              <a:lnSpc>
                <a:spcPct val="90000"/>
              </a:lnSpc>
              <a:spcBef>
                <a:spcPts val="4200"/>
              </a:spcBef>
              <a:defRPr spc="0" sz="4560"/>
            </a:pPr>
            <a:r>
              <a:rPr u="sng">
                <a:hlinkClick r:id="rId9" invalidUrl="" action="ppaction://hlinksldjump" tgtFrame="" tooltip="" history="1" highlightClick="0" endSnd="0"/>
              </a:rPr>
              <a:t>Tabuľky napäťových pásiem</a:t>
            </a:r>
          </a:p>
          <a:p>
            <a:pPr defTabSz="2316421">
              <a:lnSpc>
                <a:spcPct val="90000"/>
              </a:lnSpc>
              <a:spcBef>
                <a:spcPts val="4200"/>
              </a:spcBef>
              <a:defRPr spc="0" sz="4560"/>
            </a:pPr>
            <a:r>
              <a:rPr u="sng">
                <a:hlinkClick r:id="rId10" invalidUrl="" action="ppaction://hlinksldjump" tgtFrame="" tooltip="" history="1" highlightClick="0" endSnd="0"/>
              </a:rPr>
              <a:t>Zdroje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Bezpečnostné značky na elektrických zariadeniach"/>
          <p:cNvSpPr txBox="1"/>
          <p:nvPr>
            <p:ph type="title"/>
          </p:nvPr>
        </p:nvSpPr>
        <p:spPr>
          <a:xfrm>
            <a:off x="1206500" y="364933"/>
            <a:ext cx="21971001" cy="1433164"/>
          </a:xfrm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Bezpečnostné značky na elektrických zariadeniach</a:t>
            </a:r>
          </a:p>
        </p:txBody>
      </p:sp>
      <p:sp>
        <p:nvSpPr>
          <p:cNvPr id="179" name="Najjednoduchšia a najlacnejšia cesta na zníženie rizika nehôd…"/>
          <p:cNvSpPr txBox="1"/>
          <p:nvPr>
            <p:ph type="body" idx="21"/>
          </p:nvPr>
        </p:nvSpPr>
        <p:spPr>
          <a:xfrm>
            <a:off x="847431" y="2688868"/>
            <a:ext cx="10896244" cy="91883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Najjednoduchšia a najlacnejšia cesta na zníženie rizika nehôd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Upozorňujú na nebezpečenstvo, informujú o povinnostiach a zákaze určitých činností.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rPr b="1"/>
              <a:t>STN 01 8012-1:2000</a:t>
            </a:r>
            <a:r>
              <a:t>: Definuje zásady používania bezpečnostných značiek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rPr b="1"/>
              <a:t>STN 01 8012-2:2000</a:t>
            </a:r>
            <a:r>
              <a:t>: Špecifikuje druhy značiek, ich veľkosť, farby a tvary</a:t>
            </a:r>
          </a:p>
        </p:txBody>
      </p:sp>
      <p:sp>
        <p:nvSpPr>
          <p:cNvPr id="180" name="Zákazové značky…"/>
          <p:cNvSpPr txBox="1"/>
          <p:nvPr>
            <p:ph type="body" sz="quarter" idx="1"/>
          </p:nvPr>
        </p:nvSpPr>
        <p:spPr>
          <a:xfrm>
            <a:off x="13166431" y="2586926"/>
            <a:ext cx="9681392" cy="510305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Zákazové značky</a:t>
            </a:r>
          </a:p>
          <a:p>
            <a:pPr marL="1409700" indent="-1270000">
              <a:buFont typeface="Times Roman"/>
              <a:buChar char="◦"/>
            </a:pPr>
            <a:r>
              <a:t>Zakazujú správanie, ktoré by mohlo viesť k vzniku nebezpečenstva (požiar, výbuch, úraz).</a:t>
            </a:r>
          </a:p>
        </p:txBody>
      </p:sp>
      <p:pic>
        <p:nvPicPr>
          <p:cNvPr id="181" name="vložený-film.png" descr="vložený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4631" y="7336702"/>
            <a:ext cx="10896244" cy="3145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Výstražné značky…"/>
          <p:cNvSpPr txBox="1"/>
          <p:nvPr/>
        </p:nvSpPr>
        <p:spPr>
          <a:xfrm>
            <a:off x="2340223" y="1704122"/>
            <a:ext cx="9633448" cy="517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b="1"/>
            </a:pPr>
            <a:r>
              <a:t>Výstražné značky</a:t>
            </a:r>
          </a:p>
          <a:p>
            <a:pPr marL="1409700" indent="-1270000">
              <a:buSzPct val="123000"/>
              <a:buFont typeface="Times Roman"/>
              <a:buChar char="◦"/>
            </a:pPr>
            <a:r>
              <a:t>Varujú pred rizikom alebo nebezpečenstvom (úraz elektrinou, výbuch, oheň).</a:t>
            </a:r>
          </a:p>
        </p:txBody>
      </p:sp>
      <p:pic>
        <p:nvPicPr>
          <p:cNvPr id="184" name="vložený-film.png" descr="vložený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8798" y="6329023"/>
            <a:ext cx="7181236" cy="54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Príkazové značky…"/>
          <p:cNvSpPr txBox="1"/>
          <p:nvPr/>
        </p:nvSpPr>
        <p:spPr>
          <a:xfrm>
            <a:off x="14071657" y="1704122"/>
            <a:ext cx="9024587" cy="517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/>
            </a:lvl1pPr>
            <a:lvl2pPr marL="1219200" indent="-609600">
              <a:buSzPct val="40000"/>
              <a:buBlip>
                <a:blip r:embed="rId4"/>
              </a:buBlip>
            </a:lvl2pPr>
          </a:lstStyle>
          <a:p>
            <a:pPr/>
            <a:r>
              <a:t>Príkazové značky</a:t>
            </a:r>
          </a:p>
          <a:p>
            <a:pPr lvl="1"/>
            <a:r>
              <a:t>Predpisujú konkrétne správanie na zvýšenie bezpečnosti.</a:t>
            </a:r>
          </a:p>
        </p:txBody>
      </p:sp>
      <p:pic>
        <p:nvPicPr>
          <p:cNvPr id="186" name="vložený-film.png" descr="vložený-fil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03366" y="6926262"/>
            <a:ext cx="10868522" cy="2900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Záchranné značky…"/>
          <p:cNvSpPr txBox="1"/>
          <p:nvPr/>
        </p:nvSpPr>
        <p:spPr>
          <a:xfrm>
            <a:off x="2177010" y="1704122"/>
            <a:ext cx="9633448" cy="517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b="1"/>
            </a:pPr>
            <a:r>
              <a:t>Záchranné značky</a:t>
            </a:r>
          </a:p>
          <a:p>
            <a:pPr marL="1409700" indent="-1270000">
              <a:buSzPct val="123000"/>
              <a:buFont typeface="Times Roman"/>
              <a:buChar char="◦"/>
            </a:pPr>
            <a:r>
              <a:t>Informujú o únikových cestách alebo zariadeniach prvej pomoci.</a:t>
            </a:r>
          </a:p>
        </p:txBody>
      </p:sp>
      <p:sp>
        <p:nvSpPr>
          <p:cNvPr id="189" name="Požiarne značky…"/>
          <p:cNvSpPr txBox="1"/>
          <p:nvPr/>
        </p:nvSpPr>
        <p:spPr>
          <a:xfrm>
            <a:off x="13337199" y="1704122"/>
            <a:ext cx="9633448" cy="517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b="1"/>
            </a:pPr>
            <a:r>
              <a:t>Požiarne značky</a:t>
            </a:r>
          </a:p>
          <a:p>
            <a:pPr marL="1409700" indent="-1270000">
              <a:buSzPct val="123000"/>
              <a:buFont typeface="Times Roman"/>
              <a:buChar char="◦"/>
            </a:pPr>
            <a:r>
              <a:t>Označujú miesta s požiarnou výbavou a prostriedkami na hasenie požiarov.</a:t>
            </a:r>
          </a:p>
        </p:txBody>
      </p:sp>
      <p:pic>
        <p:nvPicPr>
          <p:cNvPr id="190" name="vložený-film.png" descr="vložený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947" y="6065400"/>
            <a:ext cx="12563943" cy="2885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vložený-film.png" descr="vložený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06291" y="9822486"/>
            <a:ext cx="11295264" cy="2885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oplnkové štítky…"/>
          <p:cNvSpPr txBox="1"/>
          <p:nvPr/>
        </p:nvSpPr>
        <p:spPr>
          <a:xfrm>
            <a:off x="2177010" y="1704122"/>
            <a:ext cx="9633448" cy="517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b="1"/>
            </a:pPr>
            <a:r>
              <a:t>Doplnkové štítky</a:t>
            </a:r>
          </a:p>
          <a:p>
            <a:pPr marL="1409700" indent="-1270000">
              <a:buSzPct val="123000"/>
              <a:buFont typeface="Times Roman"/>
              <a:buChar char="◦"/>
            </a:pPr>
            <a:r>
              <a:t>Doplňujú bezpečnostné značky o textové informácie.</a:t>
            </a:r>
          </a:p>
        </p:txBody>
      </p:sp>
      <p:sp>
        <p:nvSpPr>
          <p:cNvPr id="194" name="Kombinované značky…"/>
          <p:cNvSpPr txBox="1"/>
          <p:nvPr/>
        </p:nvSpPr>
        <p:spPr>
          <a:xfrm>
            <a:off x="12831239" y="1704122"/>
            <a:ext cx="9633448" cy="517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b="1"/>
            </a:pPr>
            <a:r>
              <a:t>Kombinované značky</a:t>
            </a:r>
          </a:p>
          <a:p>
            <a:pPr marL="1409700" indent="-1270000">
              <a:buSzPct val="123000"/>
              <a:buFont typeface="Times Roman"/>
              <a:buChar char="◦"/>
            </a:pPr>
            <a:r>
              <a:t>Kombinujú viacero bezpečnostných značiek na jednom podklade.</a:t>
            </a:r>
          </a:p>
        </p:txBody>
      </p:sp>
      <p:pic>
        <p:nvPicPr>
          <p:cNvPr id="195" name="vložený-film.png" descr="vložený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2532" y="5353050"/>
            <a:ext cx="7673198" cy="3936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vložený-film.png" descr="vložený-fil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32914" y="5790801"/>
            <a:ext cx="7219501" cy="5171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áca pod dozorom"/>
          <p:cNvSpPr txBox="1"/>
          <p:nvPr>
            <p:ph type="title"/>
          </p:nvPr>
        </p:nvSpPr>
        <p:spPr>
          <a:xfrm>
            <a:off x="1206500" y="952500"/>
            <a:ext cx="21971000" cy="1426078"/>
          </a:xfrm>
          <a:prstGeom prst="rect">
            <a:avLst/>
          </a:prstGeom>
        </p:spPr>
        <p:txBody>
          <a:bodyPr/>
          <a:lstStyle>
            <a:lvl1pPr defTabSz="999718">
              <a:defRPr spc="-169" sz="8487"/>
            </a:lvl1pPr>
          </a:lstStyle>
          <a:p>
            <a:pPr/>
            <a:r>
              <a:t>Práca pod dozorom</a:t>
            </a:r>
          </a:p>
        </p:txBody>
      </p:sp>
      <p:sp>
        <p:nvSpPr>
          <p:cNvPr id="199" name="Práca vykonávaná pod neustálym dohľadom kvalifikovanej osob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Práca vykonávaná pod neustálym dohľadom kvalifikovanej osoby.</a:t>
            </a:r>
          </a:p>
          <a:p>
            <a:pPr marL="0" indent="0">
              <a:buSzTx/>
              <a:buNone/>
            </a:pPr>
            <a:r>
              <a:t>Podmienky:</a:t>
            </a:r>
          </a:p>
          <a:p>
            <a:pPr lvl="1" marL="1866900" indent="-1270000">
              <a:buFont typeface="Times Roman"/>
              <a:buChar char="◦"/>
            </a:pPr>
            <a:r>
              <a:t>Kvalifikovaná osoba je fyzicky prítomná na pracovisku.</a:t>
            </a:r>
          </a:p>
          <a:p>
            <a:pPr lvl="1" marL="1866900" indent="-1270000">
              <a:buFont typeface="Times Roman"/>
              <a:buChar char="◦"/>
            </a:pPr>
            <a:r>
              <a:t>Sleduje a kontroluje činnosť pracovníka v reálnom čase.</a:t>
            </a:r>
          </a:p>
          <a:p>
            <a:pPr marL="0" indent="0">
              <a:buSzTx/>
              <a:buNone/>
            </a:pPr>
            <a:r>
              <a:t>Príklad:</a:t>
            </a:r>
          </a:p>
          <a:p>
            <a:pPr marL="1409700" indent="-1270000">
              <a:buFont typeface="Times Roman"/>
            </a:pPr>
            <a:r>
              <a:t>Zaškoľovanie nových zamestnancov.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ráca pod dohľa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pc="-174" sz="8700"/>
            </a:lvl1pPr>
          </a:lstStyle>
          <a:p>
            <a:pPr/>
            <a:r>
              <a:t>Práca pod dohľadom</a:t>
            </a:r>
          </a:p>
        </p:txBody>
      </p:sp>
      <p:sp>
        <p:nvSpPr>
          <p:cNvPr id="202" name="Práca vykonávaná s občasným kontrolovaním kvalifikovanou osobou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267655">
              <a:spcBef>
                <a:spcPts val="4100"/>
              </a:spcBef>
              <a:buSzTx/>
              <a:buNone/>
              <a:defRPr sz="4464"/>
            </a:pPr>
            <a:r>
              <a:t>Práca vykonávaná s občasným kontrolovaním kvalifikovanou osobou.</a:t>
            </a:r>
          </a:p>
          <a:p>
            <a:pPr marL="0" indent="0" defTabSz="2267655">
              <a:spcBef>
                <a:spcPts val="4100"/>
              </a:spcBef>
              <a:buSzTx/>
              <a:buNone/>
              <a:defRPr sz="4464"/>
            </a:pPr>
            <a:r>
              <a:t>Podmienky:</a:t>
            </a:r>
          </a:p>
          <a:p>
            <a:pPr marL="1311021" indent="-1181100" defTabSz="2267655">
              <a:spcBef>
                <a:spcPts val="4100"/>
              </a:spcBef>
              <a:buFont typeface="Times Roman"/>
              <a:defRPr sz="4464"/>
            </a:pPr>
            <a:r>
              <a:t>Pracovník má základné znalosti a kvalifikáciu.</a:t>
            </a:r>
          </a:p>
          <a:p>
            <a:pPr marL="1311021" indent="-1181100" defTabSz="2267655">
              <a:spcBef>
                <a:spcPts val="4100"/>
              </a:spcBef>
              <a:buFont typeface="Times Roman"/>
              <a:defRPr sz="4464"/>
            </a:pPr>
            <a:r>
              <a:t>Kvalifikovaná osoba nemusí byť neustále prítomná, ale dohliada na pracovný postup.</a:t>
            </a:r>
          </a:p>
          <a:p>
            <a:pPr marL="0" indent="0" defTabSz="2267655">
              <a:spcBef>
                <a:spcPts val="4100"/>
              </a:spcBef>
              <a:buSzTx/>
              <a:buNone/>
              <a:defRPr sz="4464"/>
            </a:pPr>
            <a:r>
              <a:t>Príklady:</a:t>
            </a:r>
          </a:p>
          <a:p>
            <a:pPr marL="1311021" indent="-1181100" defTabSz="2267655">
              <a:spcBef>
                <a:spcPts val="4100"/>
              </a:spcBef>
              <a:buFont typeface="Times Roman"/>
              <a:defRPr sz="4464"/>
            </a:pPr>
            <a:r>
              <a:t>Bežná údržba zariadení v nízko rizikových oblastiach.</a:t>
            </a:r>
          </a:p>
          <a:p>
            <a:pPr marL="1311021" indent="-1181100" defTabSz="2267655">
              <a:spcBef>
                <a:spcPts val="4100"/>
              </a:spcBef>
              <a:buFont typeface="Times Roman"/>
              <a:defRPr sz="4464"/>
            </a:pPr>
            <a:r>
              <a:t>Dohľad nad technickými pracovníkmi pri špecifických úlohách.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ráca podľa pokyno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pc="-174" sz="8700"/>
            </a:lvl1pPr>
          </a:lstStyle>
          <a:p>
            <a:pPr/>
            <a:r>
              <a:t>Práca podľa pokynov</a:t>
            </a:r>
          </a:p>
        </p:txBody>
      </p:sp>
      <p:sp>
        <p:nvSpPr>
          <p:cNvPr id="205" name="Práca vykonávaná na základe písomných alebo ústnych pokynov od kvalifikovanej osob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Práca vykonávaná na základe písomných alebo ústnych pokynov od kvalifikovanej osoby.</a:t>
            </a:r>
          </a:p>
          <a:p>
            <a:pPr marL="0" indent="0">
              <a:buSzTx/>
              <a:buNone/>
            </a:pPr>
            <a:r>
              <a:t>Podmienky:</a:t>
            </a:r>
          </a:p>
          <a:p>
            <a:pPr marL="1409700" indent="-1270000">
              <a:buFont typeface="Times Roman"/>
            </a:pPr>
            <a:r>
              <a:t>Pokyny musia byť jasné, presné a pochopiteľné.</a:t>
            </a:r>
          </a:p>
          <a:p>
            <a:pPr marL="0" indent="0">
              <a:buSzTx/>
              <a:buNone/>
            </a:pPr>
            <a:r>
              <a:t>Príklad:</a:t>
            </a:r>
          </a:p>
          <a:p>
            <a:pPr marL="1409700" indent="-1270000">
              <a:buFont typeface="Times Roman"/>
            </a:pPr>
            <a:r>
              <a:t>Opravy na základe konkrétnych inštrukcií.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